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62" r:id="rId5"/>
    <p:sldId id="265" r:id="rId6"/>
    <p:sldId id="263" r:id="rId7"/>
    <p:sldId id="264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PERCENTAGE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3E3-4D38-A65F-4963ADB72B7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3E3-4D38-A65F-4963ADB72B7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3E3-4D38-A65F-4963ADB72B7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3E3-4D38-A65F-4963ADB72B7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3E3-4D38-A65F-4963ADB72B70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53E3-4D38-A65F-4963ADB72B70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53E3-4D38-A65F-4963ADB72B70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53E3-4D38-A65F-4963ADB72B70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53E3-4D38-A65F-4963ADB72B7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Sheet1!$A$2:$A$10</c:f>
              <c:strCache>
                <c:ptCount val="9"/>
                <c:pt idx="0">
                  <c:v>Microsoft azure</c:v>
                </c:pt>
                <c:pt idx="1">
                  <c:v>Office 365</c:v>
                </c:pt>
                <c:pt idx="2">
                  <c:v>Windows</c:v>
                </c:pt>
                <c:pt idx="3">
                  <c:v>xbox</c:v>
                </c:pt>
                <c:pt idx="4">
                  <c:v>bing</c:v>
                </c:pt>
                <c:pt idx="5">
                  <c:v>Linked In</c:v>
                </c:pt>
                <c:pt idx="6">
                  <c:v>Enterprice services</c:v>
                </c:pt>
                <c:pt idx="7">
                  <c:v>Devices</c:v>
                </c:pt>
                <c:pt idx="8">
                  <c:v>Others</c:v>
                </c:pt>
              </c:strCache>
            </c:strRef>
          </c:cat>
          <c:val>
            <c:numRef>
              <c:f>Sheet1!$B$2:$B$10</c:f>
              <c:numCache>
                <c:formatCode>0%</c:formatCode>
                <c:ptCount val="9"/>
                <c:pt idx="0">
                  <c:v>0.26</c:v>
                </c:pt>
                <c:pt idx="1">
                  <c:v>0.25</c:v>
                </c:pt>
                <c:pt idx="2">
                  <c:v>0.16</c:v>
                </c:pt>
                <c:pt idx="3">
                  <c:v>0.09</c:v>
                </c:pt>
                <c:pt idx="4">
                  <c:v>0.06</c:v>
                </c:pt>
                <c:pt idx="5">
                  <c:v>0.05</c:v>
                </c:pt>
                <c:pt idx="6">
                  <c:v>0.05</c:v>
                </c:pt>
                <c:pt idx="7">
                  <c:v>0.05</c:v>
                </c:pt>
                <c:pt idx="8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D7-4E54-B4CE-73B6D9CD0F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NET INCOME IN BILLION US DOLLARS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Sheet1!$A$2:$A$21</c:f>
              <c:numCache>
                <c:formatCode>General</c:formatCode>
                <c:ptCount val="20"/>
                <c:pt idx="0">
                  <c:v>2002</c:v>
                </c:pt>
                <c:pt idx="1">
                  <c:v>2003</c:v>
                </c:pt>
                <c:pt idx="2">
                  <c:v>2004</c:v>
                </c:pt>
                <c:pt idx="3">
                  <c:v>2005</c:v>
                </c:pt>
                <c:pt idx="4">
                  <c:v>2006</c:v>
                </c:pt>
                <c:pt idx="5">
                  <c:v>2007</c:v>
                </c:pt>
                <c:pt idx="6">
                  <c:v>2008</c:v>
                </c:pt>
                <c:pt idx="7">
                  <c:v>2009</c:v>
                </c:pt>
                <c:pt idx="8">
                  <c:v>2010</c:v>
                </c:pt>
                <c:pt idx="9">
                  <c:v>2011</c:v>
                </c:pt>
                <c:pt idx="10">
                  <c:v>2012</c:v>
                </c:pt>
                <c:pt idx="11">
                  <c:v>2013</c:v>
                </c:pt>
                <c:pt idx="12">
                  <c:v>2014</c:v>
                </c:pt>
                <c:pt idx="13">
                  <c:v>2015</c:v>
                </c:pt>
                <c:pt idx="14">
                  <c:v>2016</c:v>
                </c:pt>
                <c:pt idx="15">
                  <c:v>2017</c:v>
                </c:pt>
                <c:pt idx="16">
                  <c:v>2018</c:v>
                </c:pt>
                <c:pt idx="17">
                  <c:v>2019</c:v>
                </c:pt>
                <c:pt idx="18">
                  <c:v>2020</c:v>
                </c:pt>
                <c:pt idx="19">
                  <c:v>2021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5.36</c:v>
                </c:pt>
                <c:pt idx="1">
                  <c:v>7.53</c:v>
                </c:pt>
                <c:pt idx="2">
                  <c:v>8.17</c:v>
                </c:pt>
                <c:pt idx="3">
                  <c:v>12.25</c:v>
                </c:pt>
                <c:pt idx="4">
                  <c:v>12.6</c:v>
                </c:pt>
                <c:pt idx="5">
                  <c:v>14.07</c:v>
                </c:pt>
                <c:pt idx="6">
                  <c:v>17.68</c:v>
                </c:pt>
                <c:pt idx="7">
                  <c:v>14.57</c:v>
                </c:pt>
                <c:pt idx="8">
                  <c:v>18.760000000000002</c:v>
                </c:pt>
                <c:pt idx="9">
                  <c:v>23.15</c:v>
                </c:pt>
                <c:pt idx="10">
                  <c:v>16.98</c:v>
                </c:pt>
                <c:pt idx="11">
                  <c:v>21.86</c:v>
                </c:pt>
                <c:pt idx="12">
                  <c:v>22.07</c:v>
                </c:pt>
                <c:pt idx="13">
                  <c:v>12.19</c:v>
                </c:pt>
                <c:pt idx="14">
                  <c:v>16.8</c:v>
                </c:pt>
                <c:pt idx="15">
                  <c:v>21.2</c:v>
                </c:pt>
                <c:pt idx="16">
                  <c:v>16.57</c:v>
                </c:pt>
                <c:pt idx="17">
                  <c:v>39.24</c:v>
                </c:pt>
                <c:pt idx="18">
                  <c:v>44.28</c:v>
                </c:pt>
                <c:pt idx="19">
                  <c:v>61.27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1A-429B-9D30-908864464D7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72584687"/>
        <c:axId val="172565135"/>
      </c:barChart>
      <c:catAx>
        <c:axId val="1725846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YEAR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565135"/>
        <c:crosses val="autoZero"/>
        <c:auto val="1"/>
        <c:lblAlgn val="ctr"/>
        <c:lblOffset val="100"/>
        <c:noMultiLvlLbl val="0"/>
      </c:catAx>
      <c:valAx>
        <c:axId val="172565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NET WORTH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5846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NET INCOME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Sheet1!$A$2:$A$14</c:f>
              <c:numCache>
                <c:formatCode>General</c:formatCod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</c:v>
                </c:pt>
              </c:numCache>
            </c:num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777</c:v>
                </c:pt>
                <c:pt idx="1">
                  <c:v>1974</c:v>
                </c:pt>
                <c:pt idx="2">
                  <c:v>3711</c:v>
                </c:pt>
                <c:pt idx="3">
                  <c:v>5089</c:v>
                </c:pt>
                <c:pt idx="4">
                  <c:v>7872</c:v>
                </c:pt>
                <c:pt idx="5">
                  <c:v>12466</c:v>
                </c:pt>
                <c:pt idx="6">
                  <c:v>17928</c:v>
                </c:pt>
                <c:pt idx="7">
                  <c:v>27638</c:v>
                </c:pt>
                <c:pt idx="8">
                  <c:v>40653</c:v>
                </c:pt>
                <c:pt idx="9">
                  <c:v>55838</c:v>
                </c:pt>
                <c:pt idx="10">
                  <c:v>70697</c:v>
                </c:pt>
                <c:pt idx="11">
                  <c:v>85965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D8-4046-8C05-4B37482B252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09112959"/>
        <c:axId val="209106303"/>
      </c:barChart>
      <c:catAx>
        <c:axId val="20911295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YEARS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106303"/>
        <c:crosses val="autoZero"/>
        <c:auto val="1"/>
        <c:lblAlgn val="ctr"/>
        <c:lblOffset val="100"/>
        <c:noMultiLvlLbl val="0"/>
      </c:catAx>
      <c:valAx>
        <c:axId val="2091063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NET INCOME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1129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MALE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13-17</c:v>
                </c:pt>
                <c:pt idx="1">
                  <c:v>18-24</c:v>
                </c:pt>
                <c:pt idx="2">
                  <c:v>25-34</c:v>
                </c:pt>
                <c:pt idx="3">
                  <c:v>35-44</c:v>
                </c:pt>
                <c:pt idx="4">
                  <c:v>45-54</c:v>
                </c:pt>
                <c:pt idx="5">
                  <c:v>55-64</c:v>
                </c:pt>
                <c:pt idx="6">
                  <c:v>65+</c:v>
                </c:pt>
              </c:strCache>
            </c:strRef>
          </c:cat>
          <c:val>
            <c:numRef>
              <c:f>Sheet1!$B$2:$B$8</c:f>
              <c:numCache>
                <c:formatCode>0.00%</c:formatCode>
                <c:ptCount val="7"/>
                <c:pt idx="0">
                  <c:v>3.2000000000000001E-2</c:v>
                </c:pt>
                <c:pt idx="1">
                  <c:v>0.13400000000000001</c:v>
                </c:pt>
                <c:pt idx="2" formatCode="0%">
                  <c:v>0.19</c:v>
                </c:pt>
                <c:pt idx="3" formatCode="0%">
                  <c:v>0.1</c:v>
                </c:pt>
                <c:pt idx="4" formatCode="0%">
                  <c:v>5.6000000000000001E-2</c:v>
                </c:pt>
                <c:pt idx="5">
                  <c:v>3.2000000000000001E-2</c:v>
                </c:pt>
                <c:pt idx="6">
                  <c:v>2.5000000000000001E-2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21-4017-B9B4-CF90F95E12F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FEMALE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13-17</c:v>
                </c:pt>
                <c:pt idx="1">
                  <c:v>18-24</c:v>
                </c:pt>
                <c:pt idx="2">
                  <c:v>25-34</c:v>
                </c:pt>
                <c:pt idx="3">
                  <c:v>35-44</c:v>
                </c:pt>
                <c:pt idx="4">
                  <c:v>45-54</c:v>
                </c:pt>
                <c:pt idx="5">
                  <c:v>55-64</c:v>
                </c:pt>
                <c:pt idx="6">
                  <c:v>65+</c:v>
                </c:pt>
              </c:strCache>
            </c:strRef>
          </c:cat>
          <c:val>
            <c:numRef>
              <c:f>Sheet1!$C$2:$C$8</c:f>
              <c:numCache>
                <c:formatCode>0.00%</c:formatCode>
                <c:ptCount val="7"/>
                <c:pt idx="0">
                  <c:v>2.5000000000000001E-2</c:v>
                </c:pt>
                <c:pt idx="1">
                  <c:v>9.2999999999999999E-2</c:v>
                </c:pt>
                <c:pt idx="2">
                  <c:v>0.125</c:v>
                </c:pt>
                <c:pt idx="3">
                  <c:v>7.6999999999999999E-2</c:v>
                </c:pt>
                <c:pt idx="4">
                  <c:v>5.0999999999999997E-2</c:v>
                </c:pt>
                <c:pt idx="5">
                  <c:v>3.4000000000000002E-2</c:v>
                </c:pt>
                <c:pt idx="6">
                  <c:v>2.7E-2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D21-4017-B9B4-CF90F95E12F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568047"/>
        <c:axId val="172568879"/>
      </c:barChart>
      <c:catAx>
        <c:axId val="17256804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AGE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568879"/>
        <c:crosses val="autoZero"/>
        <c:auto val="1"/>
        <c:lblAlgn val="ctr"/>
        <c:lblOffset val="100"/>
        <c:noMultiLvlLbl val="0"/>
      </c:catAx>
      <c:valAx>
        <c:axId val="17256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FACEBOOK USERS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5680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 smtClean="0"/>
              <a:t>WHERE APPLE MAKES ITS MONEY</a:t>
            </a:r>
            <a:endParaRPr 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PERCENTAGE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534-4D38-B10F-47D912943CA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534-4D38-B10F-47D912943CA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534-4D38-B10F-47D912943CA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534-4D38-B10F-47D912943CA7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534-4D38-B10F-47D912943CA7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E534-4D38-B10F-47D912943CA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RETAIL</c:v>
                </c:pt>
                <c:pt idx="1">
                  <c:v>JAPAN</c:v>
                </c:pt>
                <c:pt idx="2">
                  <c:v>AMERICAS</c:v>
                </c:pt>
                <c:pt idx="3">
                  <c:v>EUROPE</c:v>
                </c:pt>
                <c:pt idx="4">
                  <c:v>GREATER CHINA</c:v>
                </c:pt>
                <c:pt idx="5">
                  <c:v>REST OF ASIA PACIFIC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0.12</c:v>
                </c:pt>
                <c:pt idx="1">
                  <c:v>0.08</c:v>
                </c:pt>
                <c:pt idx="2">
                  <c:v>0.37</c:v>
                </c:pt>
                <c:pt idx="3">
                  <c:v>0.23</c:v>
                </c:pt>
                <c:pt idx="4">
                  <c:v>0.13</c:v>
                </c:pt>
                <c:pt idx="5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83-4482-AEDC-BD259C6AA07F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 smtClean="0"/>
              <a:t>Apple’s net Income in the company’s fiscal years from 2005 to 2021(in billion US dollars)</a:t>
            </a:r>
            <a:endParaRPr 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NET INCOME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Sheet1!$A$2:$A$18</c:f>
              <c:numCache>
                <c:formatCode>General</c:formatCode>
                <c:ptCount val="17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  <c:pt idx="6">
                  <c:v>2011</c:v>
                </c:pt>
                <c:pt idx="7">
                  <c:v>2012</c:v>
                </c:pt>
                <c:pt idx="8">
                  <c:v>2013</c:v>
                </c:pt>
                <c:pt idx="9">
                  <c:v>2014</c:v>
                </c:pt>
                <c:pt idx="10">
                  <c:v>2015</c:v>
                </c:pt>
                <c:pt idx="11">
                  <c:v>2016</c:v>
                </c:pt>
                <c:pt idx="12">
                  <c:v>2017</c:v>
                </c:pt>
                <c:pt idx="13">
                  <c:v>2018</c:v>
                </c:pt>
                <c:pt idx="14">
                  <c:v>2019</c:v>
                </c:pt>
                <c:pt idx="15">
                  <c:v>2020</c:v>
                </c:pt>
                <c:pt idx="16">
                  <c:v>2021</c:v>
                </c:pt>
              </c:numCache>
            </c:numRef>
          </c:cat>
          <c:val>
            <c:numRef>
              <c:f>Sheet1!$B$2:$B$18</c:f>
              <c:numCache>
                <c:formatCode>General</c:formatCode>
                <c:ptCount val="17"/>
                <c:pt idx="0">
                  <c:v>1.33</c:v>
                </c:pt>
                <c:pt idx="1">
                  <c:v>1.99</c:v>
                </c:pt>
                <c:pt idx="2">
                  <c:v>3.5</c:v>
                </c:pt>
                <c:pt idx="3">
                  <c:v>6.12</c:v>
                </c:pt>
                <c:pt idx="4">
                  <c:v>8.24</c:v>
                </c:pt>
                <c:pt idx="5">
                  <c:v>14.01</c:v>
                </c:pt>
                <c:pt idx="6">
                  <c:v>25.92</c:v>
                </c:pt>
                <c:pt idx="7">
                  <c:v>41.73</c:v>
                </c:pt>
                <c:pt idx="8">
                  <c:v>37.04</c:v>
                </c:pt>
                <c:pt idx="9">
                  <c:v>39.51</c:v>
                </c:pt>
                <c:pt idx="10">
                  <c:v>53.39</c:v>
                </c:pt>
                <c:pt idx="11">
                  <c:v>45.69</c:v>
                </c:pt>
                <c:pt idx="12">
                  <c:v>48.35</c:v>
                </c:pt>
                <c:pt idx="13">
                  <c:v>59.53</c:v>
                </c:pt>
                <c:pt idx="14">
                  <c:v>55.26</c:v>
                </c:pt>
                <c:pt idx="15">
                  <c:v>57.41</c:v>
                </c:pt>
                <c:pt idx="16">
                  <c:v>94.68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24-431E-8D4E-90E25CCB90A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52162112"/>
        <c:axId val="952157952"/>
      </c:barChart>
      <c:catAx>
        <c:axId val="9521621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YEARS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2157952"/>
        <c:crosses val="autoZero"/>
        <c:auto val="1"/>
        <c:lblAlgn val="ctr"/>
        <c:lblOffset val="100"/>
        <c:noMultiLvlLbl val="0"/>
      </c:catAx>
      <c:valAx>
        <c:axId val="952157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NET INCOME IN BILLION</a:t>
                </a:r>
                <a:r>
                  <a:rPr lang="en-US" baseline="0" dirty="0" smtClean="0"/>
                  <a:t> US DOLLARS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2162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B95131-AED4-43FB-B277-858A8E5ADA7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C51532-1C6C-49A6-8C91-D6239C6A0BAF}">
      <dgm:prSet phldrT="[Text]"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 sz="3900" dirty="0"/>
        </a:p>
      </dgm:t>
    </dgm:pt>
    <dgm:pt modelId="{E6B62C3F-3940-4AE2-AB7F-AEC5EF504B5D}" type="parTrans" cxnId="{AEE88B13-68E3-464D-BBCA-B0692754453E}">
      <dgm:prSet/>
      <dgm:spPr/>
      <dgm:t>
        <a:bodyPr/>
        <a:lstStyle/>
        <a:p>
          <a:endParaRPr lang="en-US"/>
        </a:p>
      </dgm:t>
    </dgm:pt>
    <dgm:pt modelId="{48338ABC-F512-46B5-B9E7-282DE532C848}" type="sibTrans" cxnId="{AEE88B13-68E3-464D-BBCA-B0692754453E}">
      <dgm:prSet/>
      <dgm:spPr/>
      <dgm:t>
        <a:bodyPr/>
        <a:lstStyle/>
        <a:p>
          <a:endParaRPr lang="en-US"/>
        </a:p>
      </dgm:t>
    </dgm:pt>
    <dgm:pt modelId="{D37C9AB7-5C24-4CE3-986C-9F5D4489E462}">
      <dgm:prSet phldrT="[Text]" custT="1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 sz="3200" dirty="0"/>
        </a:p>
      </dgm:t>
    </dgm:pt>
    <dgm:pt modelId="{3818DD18-994D-42A8-8341-135F58485255}" type="parTrans" cxnId="{A8E2E8CF-EDB9-45BB-9F3C-BF1D5C45DEE9}">
      <dgm:prSet/>
      <dgm:spPr/>
      <dgm:t>
        <a:bodyPr/>
        <a:lstStyle/>
        <a:p>
          <a:endParaRPr lang="en-US"/>
        </a:p>
      </dgm:t>
    </dgm:pt>
    <dgm:pt modelId="{DCDFC82A-F4C4-4058-A534-48DD9DD27D04}" type="sibTrans" cxnId="{A8E2E8CF-EDB9-45BB-9F3C-BF1D5C45DEE9}">
      <dgm:prSet/>
      <dgm:spPr/>
      <dgm:t>
        <a:bodyPr/>
        <a:lstStyle/>
        <a:p>
          <a:endParaRPr lang="en-US"/>
        </a:p>
      </dgm:t>
    </dgm:pt>
    <dgm:pt modelId="{C6628F48-C177-4B38-8F6F-4745AA15AA45}">
      <dgm:prSet phldrT="[Text]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 dirty="0"/>
        </a:p>
      </dgm:t>
    </dgm:pt>
    <dgm:pt modelId="{693F5571-AAC4-4DFC-9C31-DB04A06625AE}" type="parTrans" cxnId="{F5BF223E-CEF9-4058-BF59-F1AD1489E2D4}">
      <dgm:prSet/>
      <dgm:spPr/>
      <dgm:t>
        <a:bodyPr/>
        <a:lstStyle/>
        <a:p>
          <a:endParaRPr lang="en-US"/>
        </a:p>
      </dgm:t>
    </dgm:pt>
    <dgm:pt modelId="{6698287E-47A8-407E-903C-A19E2ECE011A}" type="sibTrans" cxnId="{F5BF223E-CEF9-4058-BF59-F1AD1489E2D4}">
      <dgm:prSet/>
      <dgm:spPr/>
      <dgm:t>
        <a:bodyPr/>
        <a:lstStyle/>
        <a:p>
          <a:endParaRPr lang="en-US"/>
        </a:p>
      </dgm:t>
    </dgm:pt>
    <dgm:pt modelId="{FC96AE7F-2788-4142-8B0E-D8A271E4D983}">
      <dgm:prSet phldrT="[Text]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 dirty="0"/>
        </a:p>
      </dgm:t>
    </dgm:pt>
    <dgm:pt modelId="{02FADB6B-A48B-4036-98DB-22678763A6D7}" type="parTrans" cxnId="{50E4405A-8F48-4C7E-B2BB-E9689D4BCEFA}">
      <dgm:prSet/>
      <dgm:spPr/>
      <dgm:t>
        <a:bodyPr/>
        <a:lstStyle/>
        <a:p>
          <a:endParaRPr lang="en-US"/>
        </a:p>
      </dgm:t>
    </dgm:pt>
    <dgm:pt modelId="{198855AF-4BA9-483F-B4C4-D53DFB988632}" type="sibTrans" cxnId="{50E4405A-8F48-4C7E-B2BB-E9689D4BCEFA}">
      <dgm:prSet/>
      <dgm:spPr/>
      <dgm:t>
        <a:bodyPr/>
        <a:lstStyle/>
        <a:p>
          <a:endParaRPr lang="en-US"/>
        </a:p>
      </dgm:t>
    </dgm:pt>
    <dgm:pt modelId="{25969FEB-6526-470D-B05B-55B32CC9BA73}">
      <dgm:prSet phldrT="[Text]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 dirty="0"/>
        </a:p>
      </dgm:t>
    </dgm:pt>
    <dgm:pt modelId="{11C15731-F8AD-4027-9AFB-991DCA0EFD6D}" type="parTrans" cxnId="{4113E897-72D8-4820-94AB-A3ED8A4A2840}">
      <dgm:prSet/>
      <dgm:spPr/>
      <dgm:t>
        <a:bodyPr/>
        <a:lstStyle/>
        <a:p>
          <a:endParaRPr lang="en-US"/>
        </a:p>
      </dgm:t>
    </dgm:pt>
    <dgm:pt modelId="{DDF40F11-64DB-49A2-BAD5-42EE50CEBC7E}" type="sibTrans" cxnId="{4113E897-72D8-4820-94AB-A3ED8A4A2840}">
      <dgm:prSet/>
      <dgm:spPr/>
      <dgm:t>
        <a:bodyPr/>
        <a:lstStyle/>
        <a:p>
          <a:endParaRPr lang="en-US"/>
        </a:p>
      </dgm:t>
    </dgm:pt>
    <dgm:pt modelId="{302C8598-CBC9-4216-A7F5-90ABBC731947}" type="pres">
      <dgm:prSet presAssocID="{2FB95131-AED4-43FB-B277-858A8E5ADA7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CCC9CC1-06D6-456D-9751-0E4D67931869}" type="pres">
      <dgm:prSet presAssocID="{98C51532-1C6C-49A6-8C91-D6239C6A0BAF}" presName="node" presStyleLbl="node1" presStyleIdx="0" presStyleCnt="5" custScaleY="110171" custLinFactNeighborX="0" custLinFactNeighborY="339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5C9ADE-46B5-41D2-9E4A-9CB38F8ADD04}" type="pres">
      <dgm:prSet presAssocID="{48338ABC-F512-46B5-B9E7-282DE532C848}" presName="sibTrans" presStyleCnt="0"/>
      <dgm:spPr/>
    </dgm:pt>
    <dgm:pt modelId="{DAD130DA-A9C0-4751-9E91-FF4D51322C9B}" type="pres">
      <dgm:prSet presAssocID="{D37C9AB7-5C24-4CE3-986C-9F5D4489E462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369FFA-041D-4D12-860D-160840A4BE7B}" type="pres">
      <dgm:prSet presAssocID="{DCDFC82A-F4C4-4058-A534-48DD9DD27D04}" presName="sibTrans" presStyleCnt="0"/>
      <dgm:spPr/>
    </dgm:pt>
    <dgm:pt modelId="{556958DB-3EA8-41CF-BE1C-A9F3DD612945}" type="pres">
      <dgm:prSet presAssocID="{C6628F48-C177-4B38-8F6F-4745AA15AA45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9815AD-34B8-4969-9E02-D7F8607614B9}" type="pres">
      <dgm:prSet presAssocID="{6698287E-47A8-407E-903C-A19E2ECE011A}" presName="sibTrans" presStyleCnt="0"/>
      <dgm:spPr/>
    </dgm:pt>
    <dgm:pt modelId="{3BAC251E-AD2A-4E34-81D9-79280DEE9195}" type="pres">
      <dgm:prSet presAssocID="{FC96AE7F-2788-4142-8B0E-D8A271E4D983}" presName="node" presStyleLbl="node1" presStyleIdx="3" presStyleCnt="5" custLinFactNeighborX="-1045" custLinFactNeighborY="-123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76B5C6-4C03-4C04-8946-E2E7E4DFCE67}" type="pres">
      <dgm:prSet presAssocID="{198855AF-4BA9-483F-B4C4-D53DFB988632}" presName="sibTrans" presStyleCnt="0"/>
      <dgm:spPr/>
    </dgm:pt>
    <dgm:pt modelId="{32B13EF5-9352-4C16-8694-3CF9C992926A}" type="pres">
      <dgm:prSet presAssocID="{25969FEB-6526-470D-B05B-55B32CC9BA7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5BF223E-CEF9-4058-BF59-F1AD1489E2D4}" srcId="{2FB95131-AED4-43FB-B277-858A8E5ADA7D}" destId="{C6628F48-C177-4B38-8F6F-4745AA15AA45}" srcOrd="2" destOrd="0" parTransId="{693F5571-AAC4-4DFC-9C31-DB04A06625AE}" sibTransId="{6698287E-47A8-407E-903C-A19E2ECE011A}"/>
    <dgm:cxn modelId="{8593D962-29DD-4F4D-ACFD-CDA42A315BB8}" type="presOf" srcId="{2FB95131-AED4-43FB-B277-858A8E5ADA7D}" destId="{302C8598-CBC9-4216-A7F5-90ABBC731947}" srcOrd="0" destOrd="0" presId="urn:microsoft.com/office/officeart/2005/8/layout/default"/>
    <dgm:cxn modelId="{9A6383C9-0E68-4E76-9E2A-5D189D47A716}" type="presOf" srcId="{D37C9AB7-5C24-4CE3-986C-9F5D4489E462}" destId="{DAD130DA-A9C0-4751-9E91-FF4D51322C9B}" srcOrd="0" destOrd="0" presId="urn:microsoft.com/office/officeart/2005/8/layout/default"/>
    <dgm:cxn modelId="{AEE88B13-68E3-464D-BBCA-B0692754453E}" srcId="{2FB95131-AED4-43FB-B277-858A8E5ADA7D}" destId="{98C51532-1C6C-49A6-8C91-D6239C6A0BAF}" srcOrd="0" destOrd="0" parTransId="{E6B62C3F-3940-4AE2-AB7F-AEC5EF504B5D}" sibTransId="{48338ABC-F512-46B5-B9E7-282DE532C848}"/>
    <dgm:cxn modelId="{6BC6B83A-67CA-467F-BC55-20BD69EFD517}" type="presOf" srcId="{FC96AE7F-2788-4142-8B0E-D8A271E4D983}" destId="{3BAC251E-AD2A-4E34-81D9-79280DEE9195}" srcOrd="0" destOrd="0" presId="urn:microsoft.com/office/officeart/2005/8/layout/default"/>
    <dgm:cxn modelId="{4113E897-72D8-4820-94AB-A3ED8A4A2840}" srcId="{2FB95131-AED4-43FB-B277-858A8E5ADA7D}" destId="{25969FEB-6526-470D-B05B-55B32CC9BA73}" srcOrd="4" destOrd="0" parTransId="{11C15731-F8AD-4027-9AFB-991DCA0EFD6D}" sibTransId="{DDF40F11-64DB-49A2-BAD5-42EE50CEBC7E}"/>
    <dgm:cxn modelId="{50E4405A-8F48-4C7E-B2BB-E9689D4BCEFA}" srcId="{2FB95131-AED4-43FB-B277-858A8E5ADA7D}" destId="{FC96AE7F-2788-4142-8B0E-D8A271E4D983}" srcOrd="3" destOrd="0" parTransId="{02FADB6B-A48B-4036-98DB-22678763A6D7}" sibTransId="{198855AF-4BA9-483F-B4C4-D53DFB988632}"/>
    <dgm:cxn modelId="{CD6564FC-598F-4546-BCB8-38F768311F4D}" type="presOf" srcId="{25969FEB-6526-470D-B05B-55B32CC9BA73}" destId="{32B13EF5-9352-4C16-8694-3CF9C992926A}" srcOrd="0" destOrd="0" presId="urn:microsoft.com/office/officeart/2005/8/layout/default"/>
    <dgm:cxn modelId="{7385589F-3781-4A17-B580-30AA0522FAC0}" type="presOf" srcId="{C6628F48-C177-4B38-8F6F-4745AA15AA45}" destId="{556958DB-3EA8-41CF-BE1C-A9F3DD612945}" srcOrd="0" destOrd="0" presId="urn:microsoft.com/office/officeart/2005/8/layout/default"/>
    <dgm:cxn modelId="{88A352EE-7056-40EE-8C22-8EFA39AC7044}" type="presOf" srcId="{98C51532-1C6C-49A6-8C91-D6239C6A0BAF}" destId="{BCCC9CC1-06D6-456D-9751-0E4D67931869}" srcOrd="0" destOrd="0" presId="urn:microsoft.com/office/officeart/2005/8/layout/default"/>
    <dgm:cxn modelId="{A8E2E8CF-EDB9-45BB-9F3C-BF1D5C45DEE9}" srcId="{2FB95131-AED4-43FB-B277-858A8E5ADA7D}" destId="{D37C9AB7-5C24-4CE3-986C-9F5D4489E462}" srcOrd="1" destOrd="0" parTransId="{3818DD18-994D-42A8-8341-135F58485255}" sibTransId="{DCDFC82A-F4C4-4058-A534-48DD9DD27D04}"/>
    <dgm:cxn modelId="{857E1B1A-DABB-4D4C-8EBB-71AEDC549543}" type="presParOf" srcId="{302C8598-CBC9-4216-A7F5-90ABBC731947}" destId="{BCCC9CC1-06D6-456D-9751-0E4D67931869}" srcOrd="0" destOrd="0" presId="urn:microsoft.com/office/officeart/2005/8/layout/default"/>
    <dgm:cxn modelId="{BFEC2B50-BE5D-41EE-83B3-5679837647B0}" type="presParOf" srcId="{302C8598-CBC9-4216-A7F5-90ABBC731947}" destId="{D75C9ADE-46B5-41D2-9E4A-9CB38F8ADD04}" srcOrd="1" destOrd="0" presId="urn:microsoft.com/office/officeart/2005/8/layout/default"/>
    <dgm:cxn modelId="{A3DDD4CD-E7DE-4C0F-A1B8-87C8AD5207EE}" type="presParOf" srcId="{302C8598-CBC9-4216-A7F5-90ABBC731947}" destId="{DAD130DA-A9C0-4751-9E91-FF4D51322C9B}" srcOrd="2" destOrd="0" presId="urn:microsoft.com/office/officeart/2005/8/layout/default"/>
    <dgm:cxn modelId="{EC6A1893-5CDB-4865-94DD-CAB65866B45E}" type="presParOf" srcId="{302C8598-CBC9-4216-A7F5-90ABBC731947}" destId="{A4369FFA-041D-4D12-860D-160840A4BE7B}" srcOrd="3" destOrd="0" presId="urn:microsoft.com/office/officeart/2005/8/layout/default"/>
    <dgm:cxn modelId="{D91CEA0F-7374-460E-89B4-34120D683F67}" type="presParOf" srcId="{302C8598-CBC9-4216-A7F5-90ABBC731947}" destId="{556958DB-3EA8-41CF-BE1C-A9F3DD612945}" srcOrd="4" destOrd="0" presId="urn:microsoft.com/office/officeart/2005/8/layout/default"/>
    <dgm:cxn modelId="{AC13DA35-2F19-4536-9F0F-8774470220C2}" type="presParOf" srcId="{302C8598-CBC9-4216-A7F5-90ABBC731947}" destId="{B69815AD-34B8-4969-9E02-D7F8607614B9}" srcOrd="5" destOrd="0" presId="urn:microsoft.com/office/officeart/2005/8/layout/default"/>
    <dgm:cxn modelId="{8E696167-455E-456F-A8A3-49342C6B24A2}" type="presParOf" srcId="{302C8598-CBC9-4216-A7F5-90ABBC731947}" destId="{3BAC251E-AD2A-4E34-81D9-79280DEE9195}" srcOrd="6" destOrd="0" presId="urn:microsoft.com/office/officeart/2005/8/layout/default"/>
    <dgm:cxn modelId="{59BDFD59-2B79-4A6A-8DB8-B284F52A380C}" type="presParOf" srcId="{302C8598-CBC9-4216-A7F5-90ABBC731947}" destId="{8A76B5C6-4C03-4C04-8946-E2E7E4DFCE67}" srcOrd="7" destOrd="0" presId="urn:microsoft.com/office/officeart/2005/8/layout/default"/>
    <dgm:cxn modelId="{4C2E8813-8FCA-4644-B0C1-D10438F86EF2}" type="presParOf" srcId="{302C8598-CBC9-4216-A7F5-90ABBC731947}" destId="{32B13EF5-9352-4C16-8694-3CF9C992926A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8ACD8B-1D1D-47CF-9281-98E79671DCB2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54385E-C1EF-4891-BA21-DEBE44A13923}">
      <dgm:prSet phldrT="[Text]"/>
      <dgm:spPr/>
      <dgm:t>
        <a:bodyPr/>
        <a:lstStyle/>
        <a:p>
          <a:r>
            <a:rPr lang="en-US" b="1" cap="none" spc="0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BENEFITS:</a:t>
          </a:r>
        </a:p>
        <a:p>
          <a:r>
            <a:rPr lang="en-US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1.Easy to use</a:t>
          </a:r>
        </a:p>
        <a:p>
          <a:r>
            <a:rPr lang="en-US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2.A connecting tool to stay in touch with family and friends</a:t>
          </a:r>
        </a:p>
        <a:p>
          <a:r>
            <a:rPr lang="en-US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3.One can freely express thoughts and ideas</a:t>
          </a:r>
          <a:endParaRPr lang="en-US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C925FB0-6868-4DDB-A402-DCF4841229C7}" type="parTrans" cxnId="{B2052959-7F8D-47A7-86FD-48E8882647C3}">
      <dgm:prSet/>
      <dgm:spPr/>
      <dgm:t>
        <a:bodyPr/>
        <a:lstStyle/>
        <a:p>
          <a:endParaRPr lang="en-US"/>
        </a:p>
      </dgm:t>
    </dgm:pt>
    <dgm:pt modelId="{F565AE12-03AC-4E4A-8FD8-6029BB0DDBFB}" type="sibTrans" cxnId="{B2052959-7F8D-47A7-86FD-48E8882647C3}">
      <dgm:prSet/>
      <dgm:spPr/>
      <dgm:t>
        <a:bodyPr/>
        <a:lstStyle/>
        <a:p>
          <a:endParaRPr lang="en-US"/>
        </a:p>
      </dgm:t>
    </dgm:pt>
    <dgm:pt modelId="{E20F05ED-3E31-49E1-BC1E-04D02CE759CC}">
      <dgm:prSet phldrT="[Text]"/>
      <dgm:spPr/>
      <dgm:t>
        <a:bodyPr/>
        <a:lstStyle/>
        <a:p>
          <a:r>
            <a:rPr lang="en-US" b="1" cap="none" spc="0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CRITISISM:</a:t>
          </a:r>
        </a:p>
        <a:p>
          <a:r>
            <a:rPr lang="en-US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1.Time consuming</a:t>
          </a:r>
        </a:p>
        <a:p>
          <a:r>
            <a:rPr lang="en-US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2.Facebook Addiction</a:t>
          </a:r>
        </a:p>
        <a:p>
          <a:r>
            <a:rPr lang="en-US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3.Privacy consideration</a:t>
          </a:r>
        </a:p>
        <a:p>
          <a:r>
            <a:rPr lang="en-US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4.Scams</a:t>
          </a:r>
          <a:endParaRPr lang="en-US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E5A7EB0-946F-4312-B7D7-E227BDE20178}" type="parTrans" cxnId="{391A4FF9-E326-4DC8-A21D-3C32AC94482C}">
      <dgm:prSet/>
      <dgm:spPr/>
      <dgm:t>
        <a:bodyPr/>
        <a:lstStyle/>
        <a:p>
          <a:endParaRPr lang="en-US"/>
        </a:p>
      </dgm:t>
    </dgm:pt>
    <dgm:pt modelId="{28A24B3F-CFE1-4248-944A-7E7FFF89C166}" type="sibTrans" cxnId="{391A4FF9-E326-4DC8-A21D-3C32AC94482C}">
      <dgm:prSet/>
      <dgm:spPr/>
      <dgm:t>
        <a:bodyPr/>
        <a:lstStyle/>
        <a:p>
          <a:endParaRPr lang="en-US"/>
        </a:p>
      </dgm:t>
    </dgm:pt>
    <dgm:pt modelId="{8274999C-0BFE-43C2-A761-97550A3C722C}">
      <dgm:prSet phldrT="[Text]" custT="1"/>
      <dgm:spPr/>
      <dgm:t>
        <a:bodyPr/>
        <a:lstStyle/>
        <a:p>
          <a:endParaRPr lang="en-US" sz="2400" b="1" cap="none" spc="0" dirty="0" smtClean="0">
            <a:ln w="22225">
              <a:solidFill>
                <a:schemeClr val="accent2"/>
              </a:solidFill>
              <a:prstDash val="solid"/>
            </a:ln>
            <a:solidFill>
              <a:schemeClr val="accent2">
                <a:lumMod val="40000"/>
                <a:lumOff val="60000"/>
              </a:schemeClr>
            </a:solidFill>
            <a:effectLst/>
          </a:endParaRPr>
        </a:p>
        <a:p>
          <a:r>
            <a:rPr lang="en-US" sz="2400" b="1" cap="none" spc="0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CONCLUSION:</a:t>
          </a:r>
        </a:p>
        <a:p>
          <a:r>
            <a:rPr lang="en-US" sz="2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1.The most famous social networking site</a:t>
          </a:r>
        </a:p>
        <a:p>
          <a:r>
            <a:rPr lang="en-US" sz="2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2.It is widely used by the people</a:t>
          </a:r>
        </a:p>
        <a:p>
          <a:r>
            <a:rPr lang="en-US" sz="2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3.It helps to be interactive with family and friends</a:t>
          </a:r>
        </a:p>
        <a:p>
          <a:endParaRPr lang="en-US" sz="2400" b="1" cap="none" spc="0" dirty="0">
            <a:ln w="22225">
              <a:solidFill>
                <a:schemeClr val="accent2"/>
              </a:solidFill>
              <a:prstDash val="solid"/>
            </a:ln>
            <a:solidFill>
              <a:schemeClr val="accent2">
                <a:lumMod val="40000"/>
                <a:lumOff val="60000"/>
              </a:schemeClr>
            </a:solidFill>
            <a:effectLst/>
          </a:endParaRPr>
        </a:p>
      </dgm:t>
    </dgm:pt>
    <dgm:pt modelId="{74C0F312-CA74-448F-B803-21D7404EA568}" type="parTrans" cxnId="{8EECE44A-69B4-4CA1-BE84-490715B7060C}">
      <dgm:prSet/>
      <dgm:spPr/>
      <dgm:t>
        <a:bodyPr/>
        <a:lstStyle/>
        <a:p>
          <a:endParaRPr lang="en-US"/>
        </a:p>
      </dgm:t>
    </dgm:pt>
    <dgm:pt modelId="{3D9C3E0E-7768-4BDE-B7F4-C47C0E044BA2}" type="sibTrans" cxnId="{8EECE44A-69B4-4CA1-BE84-490715B7060C}">
      <dgm:prSet/>
      <dgm:spPr/>
      <dgm:t>
        <a:bodyPr/>
        <a:lstStyle/>
        <a:p>
          <a:endParaRPr lang="en-US"/>
        </a:p>
      </dgm:t>
    </dgm:pt>
    <dgm:pt modelId="{80D54B7A-CE80-4A85-BF5A-F458ED2E2DA0}" type="pres">
      <dgm:prSet presAssocID="{D08ACD8B-1D1D-47CF-9281-98E79671DCB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C386611-83B3-4074-AE22-0EAA6697804F}" type="pres">
      <dgm:prSet presAssocID="{9854385E-C1EF-4891-BA21-DEBE44A13923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695391-5B3D-47D0-8B33-C6457B9B0393}" type="pres">
      <dgm:prSet presAssocID="{F565AE12-03AC-4E4A-8FD8-6029BB0DDBFB}" presName="sibTrans" presStyleCnt="0"/>
      <dgm:spPr/>
    </dgm:pt>
    <dgm:pt modelId="{5CD7AA83-0FE1-43A7-BBF2-FE403D4E3F8C}" type="pres">
      <dgm:prSet presAssocID="{E20F05ED-3E31-49E1-BC1E-04D02CE759C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70F42B-480B-4B20-BDCF-FF438397045F}" type="pres">
      <dgm:prSet presAssocID="{28A24B3F-CFE1-4248-944A-7E7FFF89C166}" presName="sibTrans" presStyleCnt="0"/>
      <dgm:spPr/>
    </dgm:pt>
    <dgm:pt modelId="{EEEBABB9-6967-47AF-957C-C6548C58549A}" type="pres">
      <dgm:prSet presAssocID="{8274999C-0BFE-43C2-A761-97550A3C722C}" presName="node" presStyleLbl="node1" presStyleIdx="2" presStyleCnt="3" custScaleX="111643" custScaleY="139415" custLinFactNeighborY="12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2052959-7F8D-47A7-86FD-48E8882647C3}" srcId="{D08ACD8B-1D1D-47CF-9281-98E79671DCB2}" destId="{9854385E-C1EF-4891-BA21-DEBE44A13923}" srcOrd="0" destOrd="0" parTransId="{FC925FB0-6868-4DDB-A402-DCF4841229C7}" sibTransId="{F565AE12-03AC-4E4A-8FD8-6029BB0DDBFB}"/>
    <dgm:cxn modelId="{7D3850C4-6314-4E36-A4D0-2022F8BBE258}" type="presOf" srcId="{9854385E-C1EF-4891-BA21-DEBE44A13923}" destId="{BC386611-83B3-4074-AE22-0EAA6697804F}" srcOrd="0" destOrd="0" presId="urn:microsoft.com/office/officeart/2005/8/layout/default"/>
    <dgm:cxn modelId="{8EECE44A-69B4-4CA1-BE84-490715B7060C}" srcId="{D08ACD8B-1D1D-47CF-9281-98E79671DCB2}" destId="{8274999C-0BFE-43C2-A761-97550A3C722C}" srcOrd="2" destOrd="0" parTransId="{74C0F312-CA74-448F-B803-21D7404EA568}" sibTransId="{3D9C3E0E-7768-4BDE-B7F4-C47C0E044BA2}"/>
    <dgm:cxn modelId="{391A4FF9-E326-4DC8-A21D-3C32AC94482C}" srcId="{D08ACD8B-1D1D-47CF-9281-98E79671DCB2}" destId="{E20F05ED-3E31-49E1-BC1E-04D02CE759CC}" srcOrd="1" destOrd="0" parTransId="{BE5A7EB0-946F-4312-B7D7-E227BDE20178}" sibTransId="{28A24B3F-CFE1-4248-944A-7E7FFF89C166}"/>
    <dgm:cxn modelId="{707102DA-675D-4071-AA73-E6ED0DB31F60}" type="presOf" srcId="{E20F05ED-3E31-49E1-BC1E-04D02CE759CC}" destId="{5CD7AA83-0FE1-43A7-BBF2-FE403D4E3F8C}" srcOrd="0" destOrd="0" presId="urn:microsoft.com/office/officeart/2005/8/layout/default"/>
    <dgm:cxn modelId="{D46766BB-D7FB-4E08-BA38-D7A39D3FBB48}" type="presOf" srcId="{8274999C-0BFE-43C2-A761-97550A3C722C}" destId="{EEEBABB9-6967-47AF-957C-C6548C58549A}" srcOrd="0" destOrd="0" presId="urn:microsoft.com/office/officeart/2005/8/layout/default"/>
    <dgm:cxn modelId="{BC1582A1-CA6E-49C5-B98A-BF71C86A00B1}" type="presOf" srcId="{D08ACD8B-1D1D-47CF-9281-98E79671DCB2}" destId="{80D54B7A-CE80-4A85-BF5A-F458ED2E2DA0}" srcOrd="0" destOrd="0" presId="urn:microsoft.com/office/officeart/2005/8/layout/default"/>
    <dgm:cxn modelId="{8A74B6DF-F23A-4832-A1FF-4B9C6B7566F3}" type="presParOf" srcId="{80D54B7A-CE80-4A85-BF5A-F458ED2E2DA0}" destId="{BC386611-83B3-4074-AE22-0EAA6697804F}" srcOrd="0" destOrd="0" presId="urn:microsoft.com/office/officeart/2005/8/layout/default"/>
    <dgm:cxn modelId="{E513A878-8537-4160-9CEE-E7FD06E5F2C6}" type="presParOf" srcId="{80D54B7A-CE80-4A85-BF5A-F458ED2E2DA0}" destId="{AC695391-5B3D-47D0-8B33-C6457B9B0393}" srcOrd="1" destOrd="0" presId="urn:microsoft.com/office/officeart/2005/8/layout/default"/>
    <dgm:cxn modelId="{F3E09FD4-642C-415C-8908-E102F1212F95}" type="presParOf" srcId="{80D54B7A-CE80-4A85-BF5A-F458ED2E2DA0}" destId="{5CD7AA83-0FE1-43A7-BBF2-FE403D4E3F8C}" srcOrd="2" destOrd="0" presId="urn:microsoft.com/office/officeart/2005/8/layout/default"/>
    <dgm:cxn modelId="{B9963A09-7EE6-436B-A147-EF901BCE6120}" type="presParOf" srcId="{80D54B7A-CE80-4A85-BF5A-F458ED2E2DA0}" destId="{9470F42B-480B-4B20-BDCF-FF438397045F}" srcOrd="3" destOrd="0" presId="urn:microsoft.com/office/officeart/2005/8/layout/default"/>
    <dgm:cxn modelId="{64151F7B-2D7A-4A4A-8FD8-8C95566E1CA2}" type="presParOf" srcId="{80D54B7A-CE80-4A85-BF5A-F458ED2E2DA0}" destId="{EEEBABB9-6967-47AF-957C-C6548C58549A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CC9CC1-06D6-456D-9751-0E4D67931869}">
      <dsp:nvSpPr>
        <dsp:cNvPr id="0" name=""/>
        <dsp:cNvSpPr/>
      </dsp:nvSpPr>
      <dsp:spPr>
        <a:xfrm>
          <a:off x="1226145" y="56643"/>
          <a:ext cx="2702718" cy="1786567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900" kern="1200" dirty="0"/>
        </a:p>
      </dsp:txBody>
      <dsp:txXfrm>
        <a:off x="1226145" y="56643"/>
        <a:ext cx="2702718" cy="1786567"/>
      </dsp:txXfrm>
    </dsp:sp>
    <dsp:sp modelId="{DAD130DA-A9C0-4751-9E91-FF4D51322C9B}">
      <dsp:nvSpPr>
        <dsp:cNvPr id="0" name=""/>
        <dsp:cNvSpPr/>
      </dsp:nvSpPr>
      <dsp:spPr>
        <a:xfrm>
          <a:off x="4199135" y="84024"/>
          <a:ext cx="2702718" cy="1621631"/>
        </a:xfrm>
        <a:prstGeom prst="rec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 dirty="0"/>
        </a:p>
      </dsp:txBody>
      <dsp:txXfrm>
        <a:off x="4199135" y="84024"/>
        <a:ext cx="2702718" cy="1621631"/>
      </dsp:txXfrm>
    </dsp:sp>
    <dsp:sp modelId="{556958DB-3EA8-41CF-BE1C-A9F3DD612945}">
      <dsp:nvSpPr>
        <dsp:cNvPr id="0" name=""/>
        <dsp:cNvSpPr/>
      </dsp:nvSpPr>
      <dsp:spPr>
        <a:xfrm>
          <a:off x="1226145" y="2058395"/>
          <a:ext cx="2702718" cy="1621631"/>
        </a:xfrm>
        <a:prstGeom prst="rect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1226145" y="2058395"/>
        <a:ext cx="2702718" cy="1621631"/>
      </dsp:txXfrm>
    </dsp:sp>
    <dsp:sp modelId="{3BAC251E-AD2A-4E34-81D9-79280DEE9195}">
      <dsp:nvSpPr>
        <dsp:cNvPr id="0" name=""/>
        <dsp:cNvSpPr/>
      </dsp:nvSpPr>
      <dsp:spPr>
        <a:xfrm>
          <a:off x="4170892" y="2038416"/>
          <a:ext cx="2702718" cy="1621631"/>
        </a:xfrm>
        <a:prstGeom prst="rect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4170892" y="2038416"/>
        <a:ext cx="2702718" cy="1621631"/>
      </dsp:txXfrm>
    </dsp:sp>
    <dsp:sp modelId="{32B13EF5-9352-4C16-8694-3CF9C992926A}">
      <dsp:nvSpPr>
        <dsp:cNvPr id="0" name=""/>
        <dsp:cNvSpPr/>
      </dsp:nvSpPr>
      <dsp:spPr>
        <a:xfrm>
          <a:off x="2712640" y="3950298"/>
          <a:ext cx="2702718" cy="1621631"/>
        </a:xfrm>
        <a:prstGeom prst="rect">
          <a:avLst/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2712640" y="3950298"/>
        <a:ext cx="2702718" cy="16216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386611-83B3-4074-AE22-0EAA6697804F}">
      <dsp:nvSpPr>
        <dsp:cNvPr id="0" name=""/>
        <dsp:cNvSpPr/>
      </dsp:nvSpPr>
      <dsp:spPr>
        <a:xfrm>
          <a:off x="30162" y="2251"/>
          <a:ext cx="3841749" cy="2305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cap="none" spc="0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BENEFITS: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1.Easy to use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2.A connecting tool to stay in touch with family and friends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3.One can freely express thoughts and ideas</a:t>
          </a:r>
          <a:endParaRPr lang="en-US" sz="21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0162" y="2251"/>
        <a:ext cx="3841749" cy="2305050"/>
      </dsp:txXfrm>
    </dsp:sp>
    <dsp:sp modelId="{5CD7AA83-0FE1-43A7-BBF2-FE403D4E3F8C}">
      <dsp:nvSpPr>
        <dsp:cNvPr id="0" name=""/>
        <dsp:cNvSpPr/>
      </dsp:nvSpPr>
      <dsp:spPr>
        <a:xfrm>
          <a:off x="4256087" y="2251"/>
          <a:ext cx="3841749" cy="2305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cap="none" spc="0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CRITISISM: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1.Time consuming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2.Facebook Addiction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3.Privacy consideration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4.Scams</a:t>
          </a:r>
          <a:endParaRPr lang="en-US" sz="21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256087" y="2251"/>
        <a:ext cx="3841749" cy="2305050"/>
      </dsp:txXfrm>
    </dsp:sp>
    <dsp:sp modelId="{EEEBABB9-6967-47AF-957C-C6548C58549A}">
      <dsp:nvSpPr>
        <dsp:cNvPr id="0" name=""/>
        <dsp:cNvSpPr/>
      </dsp:nvSpPr>
      <dsp:spPr>
        <a:xfrm>
          <a:off x="1919477" y="2693728"/>
          <a:ext cx="4289044" cy="32135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1" kern="1200" cap="none" spc="0" dirty="0" smtClean="0">
            <a:ln w="22225">
              <a:solidFill>
                <a:schemeClr val="accent2"/>
              </a:solidFill>
              <a:prstDash val="solid"/>
            </a:ln>
            <a:solidFill>
              <a:schemeClr val="accent2">
                <a:lumMod val="40000"/>
                <a:lumOff val="60000"/>
              </a:schemeClr>
            </a:solidFill>
            <a:effectLst/>
          </a:endParaRP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cap="none" spc="0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CONCLUSION: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1.The most famous social networking site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2.It is widely used by the people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3.It helps to be interactive with family and friends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1" kern="1200" cap="none" spc="0" dirty="0">
            <a:ln w="22225">
              <a:solidFill>
                <a:schemeClr val="accent2"/>
              </a:solidFill>
              <a:prstDash val="solid"/>
            </a:ln>
            <a:solidFill>
              <a:schemeClr val="accent2">
                <a:lumMod val="40000"/>
                <a:lumOff val="60000"/>
              </a:schemeClr>
            </a:solidFill>
            <a:effectLst/>
          </a:endParaRPr>
        </a:p>
      </dsp:txBody>
      <dsp:txXfrm>
        <a:off x="1919477" y="2693728"/>
        <a:ext cx="4289044" cy="32135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2E52-7EB4-43E6-92F7-139C0B44D126}" type="datetimeFigureOut">
              <a:rPr lang="en-US" smtClean="0"/>
              <a:t>1/1/2022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21D7-FD6A-4DFE-9EA5-715B751C8A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812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2E52-7EB4-43E6-92F7-139C0B44D126}" type="datetimeFigureOut">
              <a:rPr lang="en-US" smtClean="0"/>
              <a:t>1/1/2022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21D7-FD6A-4DFE-9EA5-715B751C8A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456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2E52-7EB4-43E6-92F7-139C0B44D126}" type="datetimeFigureOut">
              <a:rPr lang="en-US" smtClean="0"/>
              <a:t>1/1/2022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21D7-FD6A-4DFE-9EA5-715B751C8A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990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2E52-7EB4-43E6-92F7-139C0B44D126}" type="datetimeFigureOut">
              <a:rPr lang="en-US" smtClean="0"/>
              <a:t>1/1/2022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21D7-FD6A-4DFE-9EA5-715B751C8A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392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2E52-7EB4-43E6-92F7-139C0B44D126}" type="datetimeFigureOut">
              <a:rPr lang="en-US" smtClean="0"/>
              <a:t>1/1/2022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21D7-FD6A-4DFE-9EA5-715B751C8A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160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2E52-7EB4-43E6-92F7-139C0B44D126}" type="datetimeFigureOut">
              <a:rPr lang="en-US" smtClean="0"/>
              <a:t>1/1/2022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21D7-FD6A-4DFE-9EA5-715B751C8A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611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2E52-7EB4-43E6-92F7-139C0B44D126}" type="datetimeFigureOut">
              <a:rPr lang="en-US" smtClean="0"/>
              <a:t>1/1/2022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21D7-FD6A-4DFE-9EA5-715B751C8A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02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2E52-7EB4-43E6-92F7-139C0B44D126}" type="datetimeFigureOut">
              <a:rPr lang="en-US" smtClean="0"/>
              <a:t>1/1/2022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21D7-FD6A-4DFE-9EA5-715B751C8A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693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2E52-7EB4-43E6-92F7-139C0B44D126}" type="datetimeFigureOut">
              <a:rPr lang="en-US" smtClean="0"/>
              <a:t>1/1/2022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21D7-FD6A-4DFE-9EA5-715B751C8A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175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2E52-7EB4-43E6-92F7-139C0B44D126}" type="datetimeFigureOut">
              <a:rPr lang="en-US" smtClean="0"/>
              <a:t>1/1/2022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21D7-FD6A-4DFE-9EA5-715B751C8A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76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2E52-7EB4-43E6-92F7-139C0B44D126}" type="datetimeFigureOut">
              <a:rPr lang="en-US" smtClean="0"/>
              <a:t>1/1/2022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21D7-FD6A-4DFE-9EA5-715B751C8A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811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C2E52-7EB4-43E6-92F7-139C0B44D126}" type="datetimeFigureOut">
              <a:rPr lang="en-US" smtClean="0"/>
              <a:t>1/1/2022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F21D7-FD6A-4DFE-9EA5-715B751C8A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998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oogle.com/search?bih=657&amp;biw=1366&amp;rlz=1C1BNSD_enBD982BD982&amp;hl=en&amp;sxsrf=AOaemvKXfp2bt-O-SG_-hMF8ZYLbhDcnng:1640896050419&amp;q=Menlo+Park&amp;stick=H4sIAAAAAAAAAONgVuLQz9U3KEwuynrEaMwt8PLHPWEprUlrTl5jVOHiCs7IL3fNK8ksqRQS42KDsnikuLjgmngWsXL5publ5CsEJBZlAwCagen3TwAAAA&amp;sa=X&amp;ved=2ahUKEwj_58qRroz1AhW47HMBHQJXC6MQzIcDKAB6BAgFEA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844800" y="739321"/>
            <a:ext cx="7997588" cy="95885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lgerian" panose="04020705040A02060702" pitchFamily="82" charset="0"/>
              </a:rPr>
              <a:t>GIANT TECH COMPANIES</a:t>
            </a:r>
            <a:endParaRPr lang="en-US" dirty="0">
              <a:latin typeface="Algerian" panose="04020705040A02060702" pitchFamily="82" charset="0"/>
            </a:endParaRPr>
          </a:p>
        </p:txBody>
      </p:sp>
      <p:pic>
        <p:nvPicPr>
          <p:cNvPr id="2050" name="Picture 2" descr="Which company will fall first: Google, Apple, Facebook, Amazon, or Microsoft?  - Quor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914" y="1698171"/>
            <a:ext cx="5196115" cy="173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6030" y="3583671"/>
            <a:ext cx="5399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     </a:t>
            </a:r>
            <a:r>
              <a:rPr lang="en-US" sz="2400" b="1" u="sng" dirty="0" smtClean="0"/>
              <a:t>Supervised by:</a:t>
            </a:r>
            <a:endParaRPr lang="en-US" sz="2400" b="1" u="sng" dirty="0"/>
          </a:p>
        </p:txBody>
      </p:sp>
      <p:sp>
        <p:nvSpPr>
          <p:cNvPr id="5" name="TextBox 4"/>
          <p:cNvSpPr txBox="1"/>
          <p:nvPr/>
        </p:nvSpPr>
        <p:spPr>
          <a:xfrm rot="10800000" flipH="1" flipV="1">
            <a:off x="1637731" y="4023815"/>
            <a:ext cx="408068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1.Mr. Shoeb Mohammad Shahriar</a:t>
            </a:r>
          </a:p>
          <a:p>
            <a:r>
              <a:rPr lang="en-US" dirty="0">
                <a:solidFill>
                  <a:srgbClr val="3C40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 of CSE;Ahsanullah University of Science &amp; </a:t>
            </a:r>
            <a:r>
              <a:rPr lang="en-US" dirty="0" smtClean="0">
                <a:solidFill>
                  <a:srgbClr val="3C40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</a:p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2.Mr. Md. Reasad Zaman Chowdhury</a:t>
            </a:r>
          </a:p>
          <a:p>
            <a:r>
              <a:rPr lang="en-US" dirty="0">
                <a:solidFill>
                  <a:srgbClr val="3C40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 of CSE;Ahsanullah University of Science &amp; Technology</a:t>
            </a:r>
          </a:p>
          <a:p>
            <a:endParaRPr lang="en-US" dirty="0">
              <a:solidFill>
                <a:srgbClr val="3C404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91618" y="3583671"/>
            <a:ext cx="59003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</a:t>
            </a:r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1.Alimul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slam Eram Khan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2.Zarin Tasnim Roichi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3.Mahabobul Alam Tushar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           1.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20210104110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20210104111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20210104112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CSE(C1)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COURSE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CSE-1108 </a:t>
            </a:r>
          </a:p>
          <a:p>
            <a:endParaRPr lang="en-US" dirty="0"/>
          </a:p>
        </p:txBody>
      </p:sp>
      <p:cxnSp>
        <p:nvCxnSpPr>
          <p:cNvPr id="9" name="Straight Connector 8"/>
          <p:cNvCxnSpPr>
            <a:stCxn id="2050" idx="2"/>
          </p:cNvCxnSpPr>
          <p:nvPr/>
        </p:nvCxnSpPr>
        <p:spPr>
          <a:xfrm>
            <a:off x="6066972" y="3429000"/>
            <a:ext cx="6282" cy="3429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78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7029" y="261257"/>
            <a:ext cx="5384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Algerian" panose="04020705040A02060702" pitchFamily="82" charset="0"/>
              </a:rPr>
              <a:t>HISTORY OF META COMPANY</a:t>
            </a:r>
            <a:r>
              <a:rPr lang="en-US" sz="2000" dirty="0">
                <a:latin typeface="Algerian" panose="04020705040A02060702" pitchFamily="82" charset="0"/>
              </a:rPr>
              <a:t>: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628" y="160363"/>
            <a:ext cx="2452915" cy="12482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7029" y="1190171"/>
            <a:ext cx="426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 February 4,2004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 was launched by Mark Zuckerberg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With Harvard college student and roommates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7029" y="1190171"/>
            <a:ext cx="3846285" cy="1146629"/>
          </a:xfrm>
          <a:prstGeom prst="roundRect">
            <a:avLst/>
          </a:prstGeom>
          <a:solidFill>
            <a:schemeClr val="accent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3143" y="2786743"/>
            <a:ext cx="41510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The founders had initially limited the websites membership to Harvard students only.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On September 26,2006,it was to everyone at least age 13 with a valid email address.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685" y="1299028"/>
            <a:ext cx="6923315" cy="449353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268684" y="5907314"/>
            <a:ext cx="6923315" cy="551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main office,</a:t>
            </a:r>
            <a:r>
              <a:rPr lang="en-US" b="0" i="0" u="sng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 </a:t>
            </a:r>
            <a:r>
              <a:rPr lang="en-US" b="0" i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Menlo Park, California, United States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77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4255" y="5489249"/>
            <a:ext cx="2450804" cy="12497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16000" y="435428"/>
            <a:ext cx="4281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  <a:latin typeface="Algerian" panose="04020705040A02060702" pitchFamily="82" charset="0"/>
              </a:rPr>
              <a:t>FEATURES: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86971" y="1407886"/>
            <a:ext cx="4688115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Facebook chat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“Friending”: Sending friend request to users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Photos, Videos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Tags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Likes and Comments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Allows to create online page and groups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Poke: Gesture to attract another user’s attention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Notifications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Share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Newsfeed, Follow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Location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Online games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337" r="7949" b="1886"/>
          <a:stretch/>
        </p:blipFill>
        <p:spPr>
          <a:xfrm>
            <a:off x="5675086" y="435429"/>
            <a:ext cx="6516914" cy="480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32000" y="319556"/>
            <a:ext cx="7242630" cy="400110"/>
          </a:xfrm>
          <a:prstGeom prst="rect">
            <a:avLst/>
          </a:prstGeom>
          <a:solidFill>
            <a:schemeClr val="accent1">
              <a:alpha val="5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Facebook’s annual revenue from 2009 to 2020(In million US dollar) </a:t>
            </a:r>
            <a:endParaRPr lang="en-US" sz="2000" b="1" dirty="0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91980262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7814" y="0"/>
            <a:ext cx="1014186" cy="101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7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2862849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4000" y="319556"/>
            <a:ext cx="8636000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Distribution of Facebook users worldwide as of October 2021 by age and gender</a:t>
            </a:r>
            <a:endParaRPr lang="en-US" sz="2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9976" y="13599"/>
            <a:ext cx="1012024" cy="10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68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494686910"/>
              </p:ext>
            </p:extLst>
          </p:nvPr>
        </p:nvGraphicFramePr>
        <p:xfrm>
          <a:off x="2032000" y="478972"/>
          <a:ext cx="8128000" cy="5907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1196" y="5608212"/>
            <a:ext cx="2450804" cy="124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382" y="0"/>
            <a:ext cx="4995081" cy="21154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22877" y="2115403"/>
            <a:ext cx="3370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“THINK DIFFERENT”</a:t>
            </a: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34268"/>
            <a:ext cx="6237027" cy="38009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6584" y="2669050"/>
            <a:ext cx="5395416" cy="406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8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546" y="245659"/>
            <a:ext cx="6605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lgerian" panose="04020705040A02060702" pitchFamily="82" charset="0"/>
              </a:rPr>
              <a:t>HISTORY OF APPLE COMPANY</a:t>
            </a:r>
            <a:r>
              <a:rPr lang="en-US" sz="2000" dirty="0" smtClean="0"/>
              <a:t>: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6539" r="27600" b="4075"/>
          <a:stretch/>
        </p:blipFill>
        <p:spPr>
          <a:xfrm>
            <a:off x="11209360" y="-13648"/>
            <a:ext cx="982640" cy="12419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7921" y="1294708"/>
            <a:ext cx="3821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1976</a:t>
            </a:r>
            <a:r>
              <a:rPr lang="en-US" dirty="0" smtClean="0"/>
              <a:t>:</a:t>
            </a:r>
            <a:r>
              <a:rPr lang="en-US" dirty="0" smtClean="0">
                <a:solidFill>
                  <a:schemeClr val="tx2"/>
                </a:solidFill>
              </a:rPr>
              <a:t>Steve jobs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tx2"/>
                </a:solidFill>
              </a:rPr>
              <a:t>Steve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/>
                </a:solidFill>
              </a:rPr>
              <a:t>wozniak</a:t>
            </a:r>
            <a:r>
              <a:rPr lang="en-US" dirty="0" smtClean="0"/>
              <a:t>  registered </a:t>
            </a:r>
            <a:r>
              <a:rPr lang="en-US" b="1" dirty="0" smtClean="0"/>
              <a:t>APPLE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8" y="1941039"/>
            <a:ext cx="2789546" cy="18596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7921" y="4077735"/>
            <a:ext cx="3854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 logo from </a:t>
            </a:r>
            <a:r>
              <a:rPr lang="en-US" dirty="0" smtClean="0">
                <a:latin typeface="Arial Black" panose="020B0A04020102020204" pitchFamily="34" charset="0"/>
              </a:rPr>
              <a:t>1976</a:t>
            </a:r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921" y="4447067"/>
            <a:ext cx="2532418" cy="14244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67785" y="914400"/>
            <a:ext cx="3603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Arial Black" panose="020B0A04020102020204" pitchFamily="34" charset="0"/>
              </a:rPr>
              <a:t>1977:</a:t>
            </a:r>
            <a:r>
              <a:rPr lang="en-US" dirty="0" smtClean="0">
                <a:solidFill>
                  <a:schemeClr val="tx2"/>
                </a:solidFill>
              </a:rPr>
              <a:t>first popular used pc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751" y="1294708"/>
            <a:ext cx="1665311" cy="144882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24232" y="2835862"/>
            <a:ext cx="4817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Arial Black" panose="020B0A04020102020204" pitchFamily="34" charset="0"/>
              </a:rPr>
              <a:t>1984:</a:t>
            </a:r>
            <a:r>
              <a:rPr lang="en-US" dirty="0" smtClean="0"/>
              <a:t>First PC with graphic interface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7751" y="3256399"/>
            <a:ext cx="1914807" cy="127899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466531" y="4735773"/>
            <a:ext cx="487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Arial Black" panose="020B0A04020102020204" pitchFamily="34" charset="0"/>
              </a:rPr>
              <a:t>1985:</a:t>
            </a:r>
            <a:r>
              <a:rPr lang="en-US" dirty="0" smtClean="0"/>
              <a:t>Steve jobs leaves the company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466531" y="5159309"/>
            <a:ext cx="3562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Arial Black" panose="020B0A04020102020204" pitchFamily="34" charset="0"/>
              </a:rPr>
              <a:t>1991:</a:t>
            </a:r>
            <a:r>
              <a:rPr lang="en-US" dirty="0" smtClean="0"/>
              <a:t>POWERBOOK(The notebook laptop)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5801" y="5442802"/>
            <a:ext cx="2122796" cy="141519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970293" y="1077815"/>
            <a:ext cx="4221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Arial Black" panose="020B0A04020102020204" pitchFamily="34" charset="0"/>
              </a:rPr>
              <a:t>1997:</a:t>
            </a:r>
            <a:r>
              <a:rPr lang="en-US" dirty="0" smtClean="0">
                <a:solidFill>
                  <a:schemeClr val="tx2"/>
                </a:solidFill>
                <a:latin typeface="+mj-lt"/>
              </a:rPr>
              <a:t>Steve jobs returns to the </a:t>
            </a:r>
            <a:r>
              <a:rPr lang="en-US" dirty="0" smtClean="0">
                <a:solidFill>
                  <a:schemeClr val="tx2"/>
                </a:solidFill>
              </a:rPr>
              <a:t>company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06770" y="1628641"/>
            <a:ext cx="4085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Arial Black" panose="020B0A04020102020204" pitchFamily="34" charset="0"/>
              </a:rPr>
              <a:t>1998:</a:t>
            </a:r>
            <a:r>
              <a:rPr lang="en-US" dirty="0" smtClean="0"/>
              <a:t>iMAC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8882" y="1941039"/>
            <a:ext cx="2184528" cy="122879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970293" y="3603009"/>
            <a:ext cx="4221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Arial Black" panose="020B0A04020102020204" pitchFamily="34" charset="0"/>
              </a:rPr>
              <a:t>2001:</a:t>
            </a:r>
            <a:r>
              <a:rPr lang="en-US" dirty="0" smtClean="0">
                <a:solidFill>
                  <a:schemeClr val="tx2"/>
                </a:solidFill>
              </a:rPr>
              <a:t>IPod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4334" y="3297476"/>
            <a:ext cx="1663720" cy="198801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106770" y="5591024"/>
            <a:ext cx="161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Arial Black" panose="020B0A04020102020204" pitchFamily="34" charset="0"/>
              </a:rPr>
              <a:t>2007:</a:t>
            </a:r>
            <a:r>
              <a:rPr lang="en-US" dirty="0" smtClean="0"/>
              <a:t>IPhone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46773" y="5273887"/>
            <a:ext cx="2645227" cy="148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8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66030" y="0"/>
            <a:ext cx="6837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solidFill>
                  <a:schemeClr val="tx2"/>
                </a:solidFill>
              </a:rPr>
              <a:t>TODAY PRODUCTS OF APPLE</a:t>
            </a:r>
            <a:endParaRPr lang="en-US" sz="2400" b="1" u="sng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078" y="557200"/>
            <a:ext cx="6467079" cy="61275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777922"/>
            <a:ext cx="4708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8364" y="1848061"/>
            <a:ext cx="4708478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 smtClean="0"/>
              <a:t>Apple Watch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 smtClean="0"/>
              <a:t>iPhone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 smtClean="0"/>
              <a:t>Apple TV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 smtClean="0"/>
              <a:t>iPad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 smtClean="0"/>
              <a:t>Air Tag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 smtClean="0"/>
              <a:t>Macintosh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 smtClean="0"/>
              <a:t>machos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 smtClean="0"/>
              <a:t>iOS etc.</a:t>
            </a:r>
          </a:p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0459" y="0"/>
            <a:ext cx="981541" cy="123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1313" y="0"/>
            <a:ext cx="7506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>
                <a:solidFill>
                  <a:schemeClr val="tx2"/>
                </a:solidFill>
                <a:latin typeface="Algerian" panose="04020705040A02060702" pitchFamily="82" charset="0"/>
              </a:rPr>
              <a:t>GLOBAL MARKET SHARE</a:t>
            </a:r>
            <a:endParaRPr lang="en-US" sz="3200" u="sng" dirty="0">
              <a:solidFill>
                <a:schemeClr val="tx2"/>
              </a:solidFill>
              <a:latin typeface="Algerian" panose="04020705040A02060702" pitchFamily="82" charset="0"/>
            </a:endParaRP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29490540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0530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284255429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3388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icrosoft reveals new logo - new image? | ZDNe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711" y="473908"/>
            <a:ext cx="1642896" cy="164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 flipH="1">
            <a:off x="4735834" y="2115683"/>
            <a:ext cx="3398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2060"/>
                </a:solidFill>
                <a:latin typeface="Algerian" panose="04020705040A02060702" pitchFamily="82" charset="0"/>
              </a:rPr>
              <a:t>MICROSOFT</a:t>
            </a:r>
            <a:endParaRPr lang="en-US" sz="3200" b="1" dirty="0">
              <a:solidFill>
                <a:srgbClr val="002060"/>
              </a:solidFill>
              <a:latin typeface="Algerian" panose="04020705040A02060702" pitchFamily="8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60571" y="2700458"/>
            <a:ext cx="5370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“YOUR POTENTIAL,OUR PASSION.”</a:t>
            </a:r>
            <a:endParaRPr lang="en-US" sz="2000" dirty="0"/>
          </a:p>
        </p:txBody>
      </p:sp>
      <p:sp>
        <p:nvSpPr>
          <p:cNvPr id="7" name="AutoShape 8" descr="Mr William H. (Bill) Gates | CAS 2021 at a glance | Climate Adaptation  Summit 202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086" name="Picture 14" descr="Mr William H. (Bill) Gates | CAS 2021 at a glance | Climate Adaptation  Summit 20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714" y="2900512"/>
            <a:ext cx="4005943" cy="395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Microsoft co-founder Paul Allen helped change the world - The Ver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571" y="3253934"/>
            <a:ext cx="6363476" cy="3494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1233713" y="6502400"/>
            <a:ext cx="4005943" cy="35559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Owner ,Bill Gates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660570" y="6328229"/>
            <a:ext cx="6363476" cy="419794"/>
          </a:xfrm>
          <a:prstGeom prst="roundRect">
            <a:avLst/>
          </a:prstGeom>
          <a:solidFill>
            <a:schemeClr val="accent5">
              <a:lumMod val="40000"/>
              <a:lumOff val="60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Founder, Bill Gates &amp; Allen Paul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1708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24" y="0"/>
            <a:ext cx="10524060" cy="685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4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9116" y="218364"/>
            <a:ext cx="8816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Algerian" panose="04020705040A02060702" pitchFamily="82" charset="0"/>
              </a:rPr>
              <a:t>COMPETETORS OF APPLE COMPANY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64" t="19837" r="3135" b="3869"/>
          <a:stretch/>
        </p:blipFill>
        <p:spPr>
          <a:xfrm>
            <a:off x="1214650" y="1066005"/>
            <a:ext cx="4694831" cy="28485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400" t="17306" r="2252" b="3586"/>
          <a:stretch/>
        </p:blipFill>
        <p:spPr>
          <a:xfrm>
            <a:off x="6879895" y="1065949"/>
            <a:ext cx="4462818" cy="27799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463" t="20013" r="2987" b="7898"/>
          <a:stretch/>
        </p:blipFill>
        <p:spPr>
          <a:xfrm>
            <a:off x="3705367" y="3845861"/>
            <a:ext cx="5097439" cy="291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97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34" r="2494" b="8188"/>
          <a:stretch/>
        </p:blipFill>
        <p:spPr>
          <a:xfrm>
            <a:off x="3419475" y="2101754"/>
            <a:ext cx="5219558" cy="2442381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419475" y="4913194"/>
            <a:ext cx="5315092" cy="709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Any Questions?</a:t>
            </a:r>
            <a:endParaRPr lang="en-US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58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51543" y="188686"/>
            <a:ext cx="60089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Algerian" panose="04020705040A02060702" pitchFamily="82" charset="0"/>
              </a:rPr>
              <a:t>HISTORY OF MICROSOFT COMPANY: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399" y="1146628"/>
            <a:ext cx="5878286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 smtClean="0">
                <a:solidFill>
                  <a:schemeClr val="tx2"/>
                </a:solidFill>
              </a:rPr>
              <a:t>4 April 1975</a:t>
            </a:r>
            <a:r>
              <a:rPr lang="en-US" sz="2000" dirty="0" smtClean="0"/>
              <a:t>:The Beginning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 smtClean="0">
                <a:solidFill>
                  <a:schemeClr val="tx2"/>
                </a:solidFill>
              </a:rPr>
              <a:t>Bill gates </a:t>
            </a:r>
            <a:r>
              <a:rPr lang="en-US" sz="2000" dirty="0" smtClean="0"/>
              <a:t>and </a:t>
            </a:r>
            <a:r>
              <a:rPr lang="en-US" sz="2000" b="1" dirty="0" smtClean="0">
                <a:solidFill>
                  <a:schemeClr val="tx2"/>
                </a:solidFill>
              </a:rPr>
              <a:t>Paul allen </a:t>
            </a:r>
            <a:r>
              <a:rPr lang="en-US" sz="2000" dirty="0" smtClean="0"/>
              <a:t>started as their hobby in high school, inspired by </a:t>
            </a:r>
            <a:r>
              <a:rPr lang="en-US" sz="2000" b="1" dirty="0" smtClean="0">
                <a:solidFill>
                  <a:srgbClr val="C00000"/>
                </a:solidFill>
              </a:rPr>
              <a:t>altair 8800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 smtClean="0"/>
              <a:t>It was created for </a:t>
            </a:r>
            <a:r>
              <a:rPr lang="en-US" sz="20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developing and selling basic interpreters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 smtClean="0"/>
              <a:t>1984-1994</a:t>
            </a:r>
            <a:r>
              <a:rPr lang="en-US" sz="2000" dirty="0" smtClean="0"/>
              <a:t>:Windows and Office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 smtClean="0"/>
              <a:t>2006</a:t>
            </a:r>
            <a:r>
              <a:rPr lang="en-US" sz="2000" dirty="0" smtClean="0"/>
              <a:t>:Vista and Cloud Computing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 smtClean="0"/>
              <a:t>1995-2005</a:t>
            </a:r>
            <a:r>
              <a:rPr lang="en-US" sz="2000" dirty="0" smtClean="0"/>
              <a:t>:Inter and the 32-bit era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 smtClean="0"/>
              <a:t>The largest company to create computer software.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00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00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00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6" name="AutoShape 2" descr="Microsoft allowing employees in Redmond, Bellevue and Seattle to work at  headquarters | KOM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457" y="958296"/>
            <a:ext cx="5631543" cy="3091543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6792685" y="4296229"/>
            <a:ext cx="5065486" cy="21481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Head quarter in </a:t>
            </a:r>
            <a:r>
              <a:rPr lang="en-US" b="1" dirty="0" smtClean="0">
                <a:solidFill>
                  <a:schemeClr val="tx2"/>
                </a:solidFill>
              </a:rPr>
              <a:t>Redmond, Washington</a:t>
            </a:r>
          </a:p>
          <a:p>
            <a:pPr algn="ctr"/>
            <a:r>
              <a:rPr lang="en-US" dirty="0" smtClean="0"/>
              <a:t>Subsidiary offices in more than 60 countries</a:t>
            </a:r>
          </a:p>
          <a:p>
            <a:pPr algn="ctr"/>
            <a:endParaRPr lang="en-US" dirty="0"/>
          </a:p>
        </p:txBody>
      </p:sp>
      <p:pic>
        <p:nvPicPr>
          <p:cNvPr id="4104" name="Picture 8" descr="Microsoft is the most &amp;quot;vulnerable&amp;quot; company in the past deca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4092323"/>
            <a:ext cx="6100082" cy="273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8986" y="13537"/>
            <a:ext cx="698369" cy="69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08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7715" y="348343"/>
            <a:ext cx="77603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Algerian" panose="04020705040A02060702" pitchFamily="82" charset="0"/>
              </a:rPr>
              <a:t>SOME PRODUCT FROM MICROSOFT:</a:t>
            </a:r>
            <a:endParaRPr lang="en-US" sz="3200" dirty="0"/>
          </a:p>
        </p:txBody>
      </p:sp>
      <p:pic>
        <p:nvPicPr>
          <p:cNvPr id="5122" name="Picture 2" descr="The Top 10 Impactful Microsoft Products Of All Time - Nagpur Today : Nagpur  Ne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314" y="1045029"/>
            <a:ext cx="7218128" cy="535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 flipH="1">
            <a:off x="391881" y="1219199"/>
            <a:ext cx="393337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Skype for business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Exchange Server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Dynamics ERP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Microsoft Azure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Share Point Server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SQL Server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Windows Client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Microsoft Office suit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0899" y="0"/>
            <a:ext cx="701101" cy="7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4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34428064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99886" y="350334"/>
            <a:ext cx="545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Bahnschrift SemiLight" panose="020B0502040204020203" pitchFamily="34" charset="0"/>
              </a:rPr>
              <a:t>Segments of Microsoft companies products:</a:t>
            </a:r>
            <a:endParaRPr lang="en-US" sz="2000" dirty="0">
              <a:latin typeface="Bahnschrift SemiLight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0899" y="-217"/>
            <a:ext cx="701101" cy="7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49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flipH="1">
            <a:off x="655318" y="508000"/>
            <a:ext cx="3887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  <a:latin typeface="Algerian" panose="04020705040A02060702" pitchFamily="82" charset="0"/>
              </a:rPr>
              <a:t>SWOT ANALYSIS:</a:t>
            </a:r>
            <a:endParaRPr lang="en-US" sz="3200" dirty="0">
              <a:solidFill>
                <a:schemeClr val="accent1"/>
              </a:solidFill>
              <a:latin typeface="Algerian" panose="04020705040A02060702" pitchFamily="82" charset="0"/>
            </a:endParaRPr>
          </a:p>
        </p:txBody>
      </p:sp>
      <p:pic>
        <p:nvPicPr>
          <p:cNvPr id="6146" name="Picture 2" descr="Microsoft-SWOT-Analysis.jpg - Slide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86" y="1291771"/>
            <a:ext cx="8215086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0899" y="0"/>
            <a:ext cx="701101" cy="7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9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6399" y="377371"/>
            <a:ext cx="4963887" cy="400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r>
              <a:rPr lang="en-US" sz="2000" b="1" dirty="0" smtClean="0"/>
              <a:t>COMPETETORS OF MICROSOFT COMPANY:</a:t>
            </a:r>
            <a:endParaRPr lang="en-US" sz="2000" b="1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174770019"/>
              </p:ext>
            </p:extLst>
          </p:nvPr>
        </p:nvGraphicFramePr>
        <p:xfrm>
          <a:off x="2017486" y="928914"/>
          <a:ext cx="8128000" cy="5573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 flipH="1">
            <a:off x="6966858" y="1393371"/>
            <a:ext cx="1770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03635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68343" y="159342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0899" y="0"/>
            <a:ext cx="701101" cy="7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2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4115" y="449944"/>
            <a:ext cx="712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ahnschrift SemiBold" panose="020B0502040204020203" pitchFamily="34" charset="0"/>
              </a:rPr>
              <a:t>MICROSOFT’S NET INCOME FROM 2002 TO 2021: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graphicFrame>
        <p:nvGraphicFramePr>
          <p:cNvPr id="15" name="Chart 14"/>
          <p:cNvGraphicFramePr/>
          <p:nvPr>
            <p:extLst>
              <p:ext uri="{D42A27DB-BD31-4B8C-83A1-F6EECF244321}">
                <p14:modId xmlns:p14="http://schemas.microsoft.com/office/powerpoint/2010/main" val="1125355432"/>
              </p:ext>
            </p:extLst>
          </p:nvPr>
        </p:nvGraphicFramePr>
        <p:xfrm>
          <a:off x="2032000" y="986970"/>
          <a:ext cx="8128000" cy="53122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0899" y="0"/>
            <a:ext cx="701101" cy="7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0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143" y="333829"/>
            <a:ext cx="4078514" cy="10891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62286" y="1422969"/>
            <a:ext cx="2917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lgerian" panose="04020705040A02060702" pitchFamily="82" charset="0"/>
              </a:rPr>
              <a:t>FACEBOOK</a:t>
            </a:r>
            <a:endParaRPr lang="en-US" sz="2800" dirty="0">
              <a:latin typeface="Algerian" panose="04020705040A02060702" pitchFamily="8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0685"/>
            <a:ext cx="5442857" cy="405515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0" y="5921829"/>
            <a:ext cx="5442857" cy="354011"/>
          </a:xfrm>
          <a:prstGeom prst="roundRect">
            <a:avLst/>
          </a:prstGeom>
          <a:solidFill>
            <a:schemeClr val="accent1">
              <a:alpha val="6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CEO, MARK ZUCKERBERG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400" y="2220685"/>
            <a:ext cx="5937250" cy="33961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12000" y="5691233"/>
            <a:ext cx="5675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FOUNDERS OF FACEBOOK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1780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545</TotalTime>
  <Words>506</Words>
  <Application>Microsoft Office PowerPoint</Application>
  <PresentationFormat>Widescreen</PresentationFormat>
  <Paragraphs>124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Algerian</vt:lpstr>
      <vt:lpstr>arial</vt:lpstr>
      <vt:lpstr>arial</vt:lpstr>
      <vt:lpstr>Arial Black</vt:lpstr>
      <vt:lpstr>Bahnschrift SemiBold</vt:lpstr>
      <vt:lpstr>Bahnschrift SemiLight</vt:lpstr>
      <vt:lpstr>Calibri</vt:lpstr>
      <vt:lpstr>Calibri Light</vt:lpstr>
      <vt:lpstr>Times New Roman</vt:lpstr>
      <vt:lpstr>Wingdings</vt:lpstr>
      <vt:lpstr>Office Theme</vt:lpstr>
      <vt:lpstr>GIANT TECH COMPANIES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51</cp:revision>
  <dcterms:created xsi:type="dcterms:W3CDTF">2021-12-30T16:32:01Z</dcterms:created>
  <dcterms:modified xsi:type="dcterms:W3CDTF">2022-01-01T03:58:11Z</dcterms:modified>
</cp:coreProperties>
</file>